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3" r:id="rId6"/>
    <p:sldId id="259" r:id="rId7"/>
    <p:sldId id="264" r:id="rId8"/>
    <p:sldId id="265" r:id="rId9"/>
    <p:sldId id="260" r:id="rId10"/>
    <p:sldId id="266" r:id="rId11"/>
    <p:sldId id="262" r:id="rId12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1A8"/>
    <a:srgbClr val="2AA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48"/>
  </p:normalViewPr>
  <p:slideViewPr>
    <p:cSldViewPr snapToGrid="0" snapToObjects="1">
      <p:cViewPr varScale="1">
        <p:scale>
          <a:sx n="53" d="100"/>
          <a:sy n="53" d="100"/>
        </p:scale>
        <p:origin x="74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5000" b="1" i="0" u="none" strike="noStrike">
                <a:solidFill>
                  <a:srgbClr val="000000"/>
                </a:solidFill>
                <a:latin typeface="PT Serif"/>
              </a:defRPr>
            </a:pPr>
            <a:r>
              <a:rPr lang="en-US" sz="5000" b="1" i="0" u="none" strike="noStrike" dirty="0">
                <a:solidFill>
                  <a:srgbClr val="000000"/>
                </a:solidFill>
                <a:latin typeface="PT Serif"/>
              </a:rPr>
              <a:t>Age</a:t>
            </a:r>
          </a:p>
        </c:rich>
      </c:tx>
      <c:layout>
        <c:manualLayout>
          <c:xMode val="edge"/>
          <c:yMode val="edge"/>
          <c:x val="0.40894799999999998"/>
          <c:y val="0"/>
          <c:w val="0.18210399999999999"/>
          <c:h val="0.132883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5.0000000000000001E-3"/>
          <c:y val="0.132883"/>
          <c:w val="0.99"/>
          <c:h val="0.85461699999999996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1468300000000002E-2"/>
          <c:y val="5.3155500000000001E-2"/>
          <c:w val="0.75740600000000002"/>
          <c:h val="0.573212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Justice Involved</c:v>
                </c:pt>
              </c:strCache>
            </c:strRef>
          </c:tx>
          <c:spPr>
            <a:solidFill>
              <a:srgbClr val="3E73D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0" i="0" u="none" strike="noStrike">
                    <a:solidFill>
                      <a:srgbClr val="FFFFFF"/>
                    </a:solidFill>
                    <a:latin typeface="Graphi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F-F04D-9E42-8861395140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Mental Health Diagnosis</c:v>
                </c:pt>
              </c:strCache>
            </c:strRef>
          </c:tx>
          <c:spPr>
            <a:solidFill>
              <a:srgbClr val="32C5B9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0" i="0" u="none" strike="noStrike">
                    <a:solidFill>
                      <a:srgbClr val="FFFFFF"/>
                    </a:solidFill>
                    <a:latin typeface="Graphi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6F-F04D-9E42-8861395140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Substance Use Disorder</c:v>
                </c:pt>
              </c:strCache>
            </c:strRef>
          </c:tx>
          <c:spPr>
            <a:solidFill>
              <a:schemeClr val="accent3">
                <a:hueOff val="945267"/>
                <a:satOff val="49643"/>
                <a:lumOff val="-19255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0" i="0" u="none" strike="noStrike">
                    <a:solidFill>
                      <a:srgbClr val="FFFFFF"/>
                    </a:solidFill>
                    <a:latin typeface="Graphi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6F-F04D-9E42-8861395140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Dual Diagnosis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0" i="0" u="none" strike="noStrike">
                    <a:solidFill>
                      <a:srgbClr val="FFFFFF"/>
                    </a:solidFill>
                    <a:latin typeface="Graphi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6F-F04D-9E42-8861395140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History of Foster Care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0" i="0" u="none" strike="noStrike">
                    <a:solidFill>
                      <a:srgbClr val="FFFFFF"/>
                    </a:solidFill>
                    <a:latin typeface="Graphi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</c:strCache>
            </c:strRef>
          </c:cat>
          <c:val>
            <c:numRef>
              <c:f>Sheet1!$F$2:$F$2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6F-F04D-9E42-8861395140B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Medication Assisted Treatment</c:v>
                </c:pt>
              </c:strCache>
            </c:strRef>
          </c:tx>
          <c:spPr>
            <a:solidFill>
              <a:srgbClr val="7F4EB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0" i="0" u="none" strike="noStrike">
                    <a:solidFill>
                      <a:srgbClr val="FFFFFF"/>
                    </a:solidFill>
                    <a:latin typeface="Graphi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6F-F04D-9E42-886139514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Graphik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Graphik"/>
              </a:defRPr>
            </a:pPr>
            <a:endParaRPr lang="en-US"/>
          </a:p>
        </c:txPr>
        <c:crossAx val="2094734552"/>
        <c:crosses val="autoZero"/>
        <c:crossBetween val="between"/>
        <c:majorUnit val="6"/>
        <c:minorUnit val="3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3.9483299999999999E-2"/>
          <c:y val="0.66856700000000002"/>
          <c:w val="0.46380100000000002"/>
          <c:h val="0.3314329999999999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400" b="0" i="0" u="none" strike="noStrike">
              <a:solidFill>
                <a:srgbClr val="000000"/>
              </a:solidFill>
              <a:latin typeface="Graphik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37484299999999998"/>
          <c:y val="0.37484299999999998"/>
          <c:w val="0.25031500000000001"/>
          <c:h val="0.23781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1177-F04C-8135-AC83C83F06E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77-F04C-8135-AC83C83F06E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77-F04C-8135-AC83C83F06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77-F04C-8135-AC83C83F06E4}"/>
              </c:ext>
            </c:extLst>
          </c:dPt>
          <c:dLbls>
            <c:dLbl>
              <c:idx val="0"/>
              <c:layout>
                <c:manualLayout>
                  <c:x val="0.15066624460948044"/>
                  <c:y val="-3.4922638107150586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Graphik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77-F04C-8135-AC83C83F06E4}"/>
                </c:ext>
              </c:extLst>
            </c:dLbl>
            <c:dLbl>
              <c:idx val="1"/>
              <c:layout>
                <c:manualLayout>
                  <c:x val="-0.25144302389046375"/>
                  <c:y val="5.7372905461747468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Graphik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668266194264305"/>
                      <c:h val="9.95295186053791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177-F04C-8135-AC83C83F06E4}"/>
                </c:ext>
              </c:extLst>
            </c:dLbl>
            <c:dLbl>
              <c:idx val="2"/>
              <c:layout>
                <c:manualLayout>
                  <c:x val="-0.13470160941907192"/>
                  <c:y val="-2.2450267354596806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Graphik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77-F04C-8135-AC83C83F06E4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Graphik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77-F04C-8135-AC83C83F06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0" i="0" u="none" strike="noStrike">
                    <a:solidFill>
                      <a:srgbClr val="000000"/>
                    </a:solidFill>
                    <a:latin typeface="Graphik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Homelessness</c:v>
                </c:pt>
                <c:pt idx="1">
                  <c:v>Incarceration/Recovery Facility</c:v>
                </c:pt>
                <c:pt idx="2">
                  <c:v>Community Referral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77-F04C-8135-AC83C83F0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37418600000000002"/>
          <c:y val="0.37418600000000002"/>
          <c:w val="0.25162899999999999"/>
          <c:h val="0.23912900000000001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E73D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884F-D643-838C-68978FB932A7}"/>
              </c:ext>
            </c:extLst>
          </c:dPt>
          <c:dPt>
            <c:idx val="1"/>
            <c:bubble3D val="0"/>
            <c:spPr>
              <a:solidFill>
                <a:srgbClr val="32C5B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4F-D643-838C-68978FB932A7}"/>
              </c:ext>
            </c:extLst>
          </c:dPt>
          <c:dPt>
            <c:idx val="2"/>
            <c:bubble3D val="0"/>
            <c:spPr>
              <a:solidFill>
                <a:schemeClr val="accent3">
                  <a:hueOff val="945267"/>
                  <a:satOff val="49643"/>
                  <a:lumOff val="-19255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4F-D643-838C-68978FB932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4F-D643-838C-68978FB932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4F-D643-838C-68978FB932A7}"/>
              </c:ext>
            </c:extLst>
          </c:dPt>
          <c:dLbls>
            <c:dLbl>
              <c:idx val="0"/>
              <c:layout>
                <c:manualLayout>
                  <c:x val="2.0031777970927509E-2"/>
                  <c:y val="-7.2114400695339323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4600" b="0" i="0" u="none" strike="noStrike">
                      <a:solidFill>
                        <a:srgbClr val="000000"/>
                      </a:solidFill>
                      <a:latin typeface="Graphik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4F-D643-838C-68978FB932A7}"/>
                </c:ext>
              </c:extLst>
            </c:dLbl>
            <c:dLbl>
              <c:idx val="1"/>
              <c:layout>
                <c:manualLayout>
                  <c:x val="0.14372800694140531"/>
                  <c:y val="2.1033366869474032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4500" b="0" i="0" u="none" strike="noStrike">
                      <a:solidFill>
                        <a:srgbClr val="000000"/>
                      </a:solidFill>
                      <a:latin typeface="Graphik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4F-D643-838C-68978FB932A7}"/>
                </c:ext>
              </c:extLst>
            </c:dLbl>
            <c:dLbl>
              <c:idx val="2"/>
              <c:layout>
                <c:manualLayout>
                  <c:x val="-0.13922085689794669"/>
                  <c:y val="5.9594539463509552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4500" b="0" i="0" u="none" strike="noStrike">
                      <a:solidFill>
                        <a:srgbClr val="000000"/>
                      </a:solidFill>
                      <a:latin typeface="Graphik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4F-D643-838C-68978FB932A7}"/>
                </c:ext>
              </c:extLst>
            </c:dLbl>
            <c:dLbl>
              <c:idx val="3"/>
              <c:layout>
                <c:manualLayout>
                  <c:x val="-0.15624786817323516"/>
                  <c:y val="2.203495576802034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4500" b="0" i="0" u="none" strike="noStrike">
                      <a:solidFill>
                        <a:srgbClr val="000000"/>
                      </a:solidFill>
                      <a:latin typeface="Graphik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4F-D643-838C-68978FB932A7}"/>
                </c:ext>
              </c:extLst>
            </c:dLbl>
            <c:dLbl>
              <c:idx val="4"/>
              <c:layout>
                <c:manualLayout>
                  <c:x val="-0.1262002012168438"/>
                  <c:y val="-5.1581828275138596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4500" b="0" i="0" u="none" strike="noStrike">
                      <a:solidFill>
                        <a:srgbClr val="000000"/>
                      </a:solidFill>
                      <a:latin typeface="Graphik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4F-D643-838C-68978FB932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600" b="0" i="0" u="none" strike="noStrike">
                    <a:solidFill>
                      <a:srgbClr val="000000"/>
                    </a:solidFill>
                    <a:latin typeface="Graphik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Still at Jubilee Home</c:v>
                </c:pt>
                <c:pt idx="1">
                  <c:v>Moved to Independence</c:v>
                </c:pt>
                <c:pt idx="2">
                  <c:v>Incarcerated</c:v>
                </c:pt>
                <c:pt idx="3">
                  <c:v>Moved to Another Facility/Program</c:v>
                </c:pt>
                <c:pt idx="4">
                  <c:v>Dismissed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</c:v>
                </c:pt>
                <c:pt idx="1">
                  <c:v>12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4F-D643-838C-68978FB93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4401" y="11986163"/>
            <a:ext cx="16459199" cy="605791"/>
          </a:xfrm>
          <a:prstGeom prst="rect">
            <a:avLst/>
          </a:prstGeom>
        </p:spPr>
        <p:txBody>
          <a:bodyPr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914400" y="3543300"/>
            <a:ext cx="16459200" cy="4267200"/>
          </a:xfrm>
          <a:prstGeom prst="rect">
            <a:avLst/>
          </a:prstGeom>
        </p:spPr>
        <p:txBody>
          <a:bodyPr anchor="b"/>
          <a:lstStyle>
            <a:lvl1pPr>
              <a:defRPr sz="9600" spc="-9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14400" y="7567580"/>
            <a:ext cx="16459200" cy="2250593"/>
          </a:xfrm>
          <a:prstGeom prst="rect">
            <a:avLst/>
          </a:prstGeom>
        </p:spPr>
        <p:txBody>
          <a:bodyPr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45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marL="0" indent="34290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45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marL="0" indent="68580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45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marL="0" indent="102870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45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marL="0" indent="137160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45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748" y="12795837"/>
            <a:ext cx="330220" cy="3334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914400" y="3251200"/>
            <a:ext cx="164592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96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34290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96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68580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96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02870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96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37160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96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4400" y="8462240"/>
            <a:ext cx="16459202" cy="832613"/>
          </a:xfrm>
          <a:prstGeom prst="rect">
            <a:avLst/>
          </a:prstGeom>
        </p:spPr>
        <p:txBody>
          <a:bodyPr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pc="-33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14400" y="4214484"/>
            <a:ext cx="16459200" cy="4269708"/>
          </a:xfrm>
          <a:prstGeom prst="rect">
            <a:avLst/>
          </a:prstGeom>
        </p:spPr>
        <p:txBody>
          <a:bodyPr anchor="b"/>
          <a:lstStyle>
            <a:lvl1pPr marL="0" indent="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16800">
                <a:latin typeface="+mn-lt"/>
                <a:ea typeface="+mn-ea"/>
                <a:cs typeface="+mn-cs"/>
                <a:sym typeface="Canela Bold"/>
              </a:defRPr>
            </a:lvl1pPr>
            <a:lvl2pPr marL="0" indent="34290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16800">
                <a:latin typeface="+mn-lt"/>
                <a:ea typeface="+mn-ea"/>
                <a:cs typeface="+mn-cs"/>
                <a:sym typeface="Canela Bold"/>
              </a:defRPr>
            </a:lvl2pPr>
            <a:lvl3pPr marL="0" indent="68580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16800">
                <a:latin typeface="+mn-lt"/>
                <a:ea typeface="+mn-ea"/>
                <a:cs typeface="+mn-cs"/>
                <a:sym typeface="Canela Bold"/>
              </a:defRPr>
            </a:lvl3pPr>
            <a:lvl4pPr marL="0" indent="102870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16800">
                <a:latin typeface="+mn-lt"/>
                <a:ea typeface="+mn-ea"/>
                <a:cs typeface="+mn-cs"/>
                <a:sym typeface="Canela Bold"/>
              </a:defRPr>
            </a:lvl4pPr>
            <a:lvl5pPr marL="0" indent="137160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16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4400" y="11100054"/>
            <a:ext cx="16459202" cy="832613"/>
          </a:xfrm>
          <a:prstGeom prst="rect">
            <a:avLst/>
          </a:prstGeom>
        </p:spPr>
        <p:txBody>
          <a:bodyPr anchor="ctr"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pc="-33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14400" y="4178301"/>
            <a:ext cx="164592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6300">
                <a:latin typeface="+mn-lt"/>
                <a:ea typeface="+mn-ea"/>
                <a:cs typeface="+mn-cs"/>
                <a:sym typeface="Canela Bold"/>
              </a:defRPr>
            </a:lvl1pPr>
            <a:lvl2pPr marL="0" indent="34290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6300">
                <a:latin typeface="+mn-lt"/>
                <a:ea typeface="+mn-ea"/>
                <a:cs typeface="+mn-cs"/>
                <a:sym typeface="Canela Bold"/>
              </a:defRPr>
            </a:lvl2pPr>
            <a:lvl3pPr marL="0" indent="68580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6300">
                <a:latin typeface="+mn-lt"/>
                <a:ea typeface="+mn-ea"/>
                <a:cs typeface="+mn-cs"/>
                <a:sym typeface="Canela Bold"/>
              </a:defRPr>
            </a:lvl3pPr>
            <a:lvl4pPr marL="0" indent="102870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6300">
                <a:latin typeface="+mn-lt"/>
                <a:ea typeface="+mn-ea"/>
                <a:cs typeface="+mn-cs"/>
                <a:sym typeface="Canela Bold"/>
              </a:defRPr>
            </a:lvl4pPr>
            <a:lvl5pPr marL="0" indent="1371600" algn="ctr" defTabSz="1828800">
              <a:lnSpc>
                <a:spcPct val="80000"/>
              </a:lnSpc>
              <a:spcBef>
                <a:spcPts val="0"/>
              </a:spcBef>
              <a:buSzTx/>
              <a:buNone/>
              <a:defRPr sz="63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748" y="12795837"/>
            <a:ext cx="330220" cy="3334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2"/>
          <p:cNvSpPr>
            <a:spLocks noGrp="1"/>
          </p:cNvSpPr>
          <p:nvPr>
            <p:ph type="pic" sz="quarter" idx="21"/>
          </p:nvPr>
        </p:nvSpPr>
        <p:spPr>
          <a:xfrm>
            <a:off x="11808619" y="5581753"/>
            <a:ext cx="5524056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5" name="Sea against sky at sunset 1"/>
          <p:cNvSpPr>
            <a:spLocks noGrp="1"/>
          </p:cNvSpPr>
          <p:nvPr>
            <p:ph type="pic" sz="quarter" idx="22"/>
          </p:nvPr>
        </p:nvSpPr>
        <p:spPr>
          <a:xfrm>
            <a:off x="11522869" y="1270000"/>
            <a:ext cx="6086475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6" name="Beach and sea at sunset"/>
          <p:cNvSpPr>
            <a:spLocks noGrp="1"/>
          </p:cNvSpPr>
          <p:nvPr>
            <p:ph type="pic" idx="23"/>
          </p:nvPr>
        </p:nvSpPr>
        <p:spPr>
          <a:xfrm>
            <a:off x="-47625" y="1270000"/>
            <a:ext cx="12573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748" y="12795837"/>
            <a:ext cx="330220" cy="3334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>
            <a:spLocks noGrp="1"/>
          </p:cNvSpPr>
          <p:nvPr>
            <p:ph type="pic" idx="21"/>
          </p:nvPr>
        </p:nvSpPr>
        <p:spPr>
          <a:xfrm>
            <a:off x="952500" y="-423334"/>
            <a:ext cx="16383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748" y="12795837"/>
            <a:ext cx="330220" cy="3334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748" y="12795837"/>
            <a:ext cx="330220" cy="3334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18288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914400" y="3543300"/>
            <a:ext cx="16459200" cy="4267200"/>
          </a:xfrm>
          <a:prstGeom prst="rect">
            <a:avLst/>
          </a:prstGeom>
        </p:spPr>
        <p:txBody>
          <a:bodyPr anchor="b"/>
          <a:lstStyle>
            <a:lvl1pPr>
              <a:defRPr sz="9600" spc="-96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14400" y="7569200"/>
            <a:ext cx="16459200" cy="2252112"/>
          </a:xfrm>
          <a:prstGeom prst="rect">
            <a:avLst/>
          </a:prstGeom>
        </p:spPr>
        <p:txBody>
          <a:bodyPr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4500" spc="-44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marL="0" indent="34290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4500" spc="-44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marL="0" indent="68580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4500" spc="-44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marL="0" indent="102870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4500" spc="-44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marL="0" indent="137160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4500" spc="-44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14400" y="11988801"/>
            <a:ext cx="16459202" cy="605791"/>
          </a:xfrm>
          <a:prstGeom prst="rect">
            <a:avLst/>
          </a:prstGeom>
        </p:spPr>
        <p:txBody>
          <a:bodyPr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solidFill>
                  <a:srgbClr val="FFFFFF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911621" y="4585103"/>
            <a:ext cx="7318004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Sea against sky at sunset"/>
          <p:cNvSpPr>
            <a:spLocks noGrp="1"/>
          </p:cNvSpPr>
          <p:nvPr>
            <p:ph type="pic" idx="21"/>
          </p:nvPr>
        </p:nvSpPr>
        <p:spPr>
          <a:xfrm>
            <a:off x="6962775" y="1270000"/>
            <a:ext cx="12563475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14400" y="7016750"/>
            <a:ext cx="7315200" cy="5416550"/>
          </a:xfrm>
          <a:prstGeom prst="rect">
            <a:avLst/>
          </a:prstGeom>
        </p:spPr>
        <p:txBody>
          <a:bodyPr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pc="-33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marL="0" indent="34290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pc="-33"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marL="0" indent="68580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pc="-33"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marL="0" indent="102870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pc="-33"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marL="0" indent="137160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pc="-33"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4400" y="2384649"/>
            <a:ext cx="16459202" cy="832613"/>
          </a:xfrm>
          <a:prstGeom prst="rect">
            <a:avLst/>
          </a:prstGeom>
        </p:spPr>
        <p:txBody>
          <a:bodyPr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pc="-33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914400" y="4013200"/>
            <a:ext cx="164592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748" y="12795837"/>
            <a:ext cx="330220" cy="3334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914400" y="774700"/>
            <a:ext cx="73152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ea against sky at sunset"/>
          <p:cNvSpPr>
            <a:spLocks noGrp="1"/>
          </p:cNvSpPr>
          <p:nvPr>
            <p:ph type="pic" idx="21"/>
          </p:nvPr>
        </p:nvSpPr>
        <p:spPr>
          <a:xfrm>
            <a:off x="9144483" y="718588"/>
            <a:ext cx="82296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14400" y="2387600"/>
            <a:ext cx="7318177" cy="832612"/>
          </a:xfrm>
          <a:prstGeom prst="rect">
            <a:avLst/>
          </a:prstGeom>
        </p:spPr>
        <p:txBody>
          <a:bodyPr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pc="-33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14400" y="4023222"/>
            <a:ext cx="7318177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3653" y="12795837"/>
            <a:ext cx="330220" cy="3334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914400" y="3242271"/>
            <a:ext cx="16459200" cy="6604001"/>
          </a:xfrm>
          <a:prstGeom prst="rect">
            <a:avLst/>
          </a:prstGeom>
        </p:spPr>
        <p:txBody>
          <a:bodyPr anchor="ctr"/>
          <a:lstStyle>
            <a:lvl1pPr>
              <a:defRPr sz="96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748" y="12795837"/>
            <a:ext cx="330220" cy="3334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4400" y="2384649"/>
            <a:ext cx="16459202" cy="832613"/>
          </a:xfrm>
          <a:prstGeom prst="rect">
            <a:avLst/>
          </a:prstGeom>
        </p:spPr>
        <p:txBody>
          <a:bodyPr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pc="-33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748" y="12795837"/>
            <a:ext cx="330220" cy="3334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914400" y="4013200"/>
            <a:ext cx="16459200" cy="8385548"/>
          </a:xfrm>
          <a:prstGeom prst="rect">
            <a:avLst/>
          </a:prstGeom>
        </p:spPr>
        <p:txBody>
          <a:bodyPr/>
          <a:lstStyle>
            <a:lvl1pPr marL="0" indent="0" defTabSz="619125">
              <a:lnSpc>
                <a:spcPct val="100000"/>
              </a:lnSpc>
              <a:buSzTx/>
              <a:buNone/>
              <a:defRPr sz="5100" spc="-102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342900" defTabSz="619125">
              <a:lnSpc>
                <a:spcPct val="100000"/>
              </a:lnSpc>
              <a:buSzTx/>
              <a:buNone/>
              <a:defRPr sz="5100" spc="-102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685800" defTabSz="619125">
              <a:lnSpc>
                <a:spcPct val="100000"/>
              </a:lnSpc>
              <a:buSzTx/>
              <a:buNone/>
              <a:defRPr sz="5100" spc="-102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028700" defTabSz="619125">
              <a:lnSpc>
                <a:spcPct val="100000"/>
              </a:lnSpc>
              <a:buSzTx/>
              <a:buNone/>
              <a:defRPr sz="5100" spc="-102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371600" defTabSz="619125">
              <a:lnSpc>
                <a:spcPct val="100000"/>
              </a:lnSpc>
              <a:buSzTx/>
              <a:buNone/>
              <a:defRPr sz="5100" spc="-102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4400" y="2387116"/>
            <a:ext cx="16459202" cy="832613"/>
          </a:xfrm>
          <a:prstGeom prst="rect">
            <a:avLst/>
          </a:prstGeom>
        </p:spPr>
        <p:txBody>
          <a:bodyPr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pc="-33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748" y="12795837"/>
            <a:ext cx="330220" cy="3334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914400" y="774700"/>
            <a:ext cx="164592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914400" y="4013200"/>
            <a:ext cx="16461433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78890" y="12795837"/>
            <a:ext cx="330220" cy="3334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438150">
              <a:lnSpc>
                <a:spcPct val="100000"/>
              </a:lnSpc>
              <a:defRPr sz="15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342900" algn="ctr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685800" algn="ctr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028700" algn="ctr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371600" algn="ctr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1714500" algn="ctr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057400" algn="ctr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2400300" algn="ctr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2743200" algn="ctr" defTabSz="1828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409575" marR="0" indent="-40957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50000"/>
        <a:buFontTx/>
        <a:buChar char="•"/>
        <a:tabLst/>
        <a:defRPr sz="33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819150" marR="0" indent="-40957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50000"/>
        <a:buFontTx/>
        <a:buChar char="•"/>
        <a:tabLst/>
        <a:defRPr sz="33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228725" marR="0" indent="-40957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50000"/>
        <a:buFontTx/>
        <a:buChar char="•"/>
        <a:tabLst/>
        <a:defRPr sz="33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638300" marR="0" indent="-40957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50000"/>
        <a:buFontTx/>
        <a:buChar char="•"/>
        <a:tabLst/>
        <a:defRPr sz="33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047875" marR="0" indent="-40957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50000"/>
        <a:buFontTx/>
        <a:buChar char="•"/>
        <a:tabLst/>
        <a:defRPr sz="33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2457450" marR="0" indent="-40957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50000"/>
        <a:buFontTx/>
        <a:buChar char="•"/>
        <a:tabLst/>
        <a:defRPr sz="33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2867025" marR="0" indent="-40957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50000"/>
        <a:buFontTx/>
        <a:buChar char="•"/>
        <a:tabLst/>
        <a:defRPr sz="33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3276600" marR="0" indent="-40957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50000"/>
        <a:buFontTx/>
        <a:buChar char="•"/>
        <a:tabLst/>
        <a:defRPr sz="33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3686175" marR="0" indent="-40957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50000"/>
        <a:buFontTx/>
        <a:buChar char="•"/>
        <a:tabLst/>
        <a:defRPr sz="33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3429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6858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0287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3716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17145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0574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24003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27432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bilee-home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cebook.com/JubileeHomeOrg" TargetMode="External"/><Relationship Id="rId4" Type="http://schemas.openxmlformats.org/officeDocument/2006/relationships/hyperlink" Target="mailto:info@jubilee-hom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7C371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ropped-jhlogo.png" descr="cropped-jhlogo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4270470" y="4737436"/>
            <a:ext cx="10641614" cy="41662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696" t="16262" r="15418" b="14040"/>
          <a:stretch/>
        </p:blipFill>
        <p:spPr>
          <a:xfrm>
            <a:off x="311728" y="1895834"/>
            <a:ext cx="17674936" cy="99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38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7C371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cropped-jhlogo.png" descr="cropped-jhlogo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3823209" y="3306201"/>
            <a:ext cx="10641614" cy="4166293"/>
          </a:xfrm>
          <a:prstGeom prst="rect">
            <a:avLst/>
          </a:prstGeom>
        </p:spPr>
      </p:pic>
      <p:sp>
        <p:nvSpPr>
          <p:cNvPr id="176" name="Physical address: 404 E Umstead St., Durham, NC 27707…"/>
          <p:cNvSpPr txBox="1">
            <a:spLocks noGrp="1"/>
          </p:cNvSpPr>
          <p:nvPr>
            <p:ph type="body" sz="half" idx="1"/>
          </p:nvPr>
        </p:nvSpPr>
        <p:spPr>
          <a:xfrm>
            <a:off x="914401" y="7832544"/>
            <a:ext cx="16942016" cy="329336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290988">
              <a:defRPr sz="3572" spc="-35">
                <a:solidFill>
                  <a:schemeClr val="accent3">
                    <a:hueOff val="263036"/>
                    <a:satOff val="49643"/>
                    <a:lumOff val="-25950"/>
                  </a:schemeClr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pPr>
            <a:r>
              <a:rPr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Physical address: 404 E Umstead St., Durham, NC 27707</a:t>
            </a:r>
          </a:p>
          <a:p>
            <a:pPr defTabSz="290988">
              <a:defRPr sz="3572" spc="-35">
                <a:solidFill>
                  <a:schemeClr val="accent3">
                    <a:hueOff val="263036"/>
                    <a:satOff val="49643"/>
                    <a:lumOff val="-25950"/>
                  </a:schemeClr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pPr>
            <a:r>
              <a:rPr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Mailing address: P.O. Box 289, Durham, NC 27702</a:t>
            </a:r>
          </a:p>
          <a:p>
            <a:pPr defTabSz="290988">
              <a:defRPr sz="3572" spc="-35">
                <a:solidFill>
                  <a:schemeClr val="accent3">
                    <a:hueOff val="263036"/>
                    <a:satOff val="49643"/>
                    <a:lumOff val="-25950"/>
                  </a:schemeClr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pPr>
            <a:r>
              <a:rPr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Phone: (919) 381-4431</a:t>
            </a:r>
          </a:p>
          <a:p>
            <a:pPr defTabSz="290988">
              <a:defRPr sz="3572" spc="-35">
                <a:solidFill>
                  <a:schemeClr val="accent3">
                    <a:hueOff val="263036"/>
                    <a:satOff val="49643"/>
                    <a:lumOff val="-25950"/>
                  </a:schemeClr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pPr>
            <a:r>
              <a:rPr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Website: </a:t>
            </a:r>
            <a:r>
              <a:rPr u="sng" dirty="0">
                <a:solidFill>
                  <a:schemeClr val="tx1"/>
                </a:solidFill>
                <a:latin typeface="Bahnschrift Light Semi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www.jubilee-home.org</a:t>
            </a:r>
          </a:p>
          <a:p>
            <a:pPr defTabSz="290988">
              <a:defRPr sz="3572" spc="-35">
                <a:solidFill>
                  <a:schemeClr val="accent3">
                    <a:hueOff val="263036"/>
                    <a:satOff val="49643"/>
                    <a:lumOff val="-25950"/>
                  </a:schemeClr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pPr>
            <a:r>
              <a:rPr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Email: </a:t>
            </a:r>
            <a:r>
              <a:rPr u="sng" dirty="0">
                <a:solidFill>
                  <a:schemeClr val="tx1"/>
                </a:solidFill>
                <a:latin typeface="Bahnschrift Light Semi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info@jubilee-home.org</a:t>
            </a:r>
          </a:p>
          <a:p>
            <a:pPr defTabSz="290988">
              <a:defRPr sz="3572" spc="-35">
                <a:solidFill>
                  <a:schemeClr val="accent3">
                    <a:hueOff val="263036"/>
                    <a:satOff val="49643"/>
                    <a:lumOff val="-25950"/>
                  </a:schemeClr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pPr>
            <a:r>
              <a:rPr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Facebook: </a:t>
            </a:r>
            <a:r>
              <a:rPr u="sng" dirty="0">
                <a:solidFill>
                  <a:schemeClr val="tx1"/>
                </a:solidFill>
                <a:latin typeface="Bahnschrift Light Semi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www.facebook.com/JubileeHomeOrg</a:t>
            </a:r>
            <a:r>
              <a:rPr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</a:p>
          <a:p>
            <a:pPr defTabSz="290988">
              <a:defRPr sz="3572" spc="-35">
                <a:solidFill>
                  <a:schemeClr val="accent3">
                    <a:hueOff val="263036"/>
                    <a:satOff val="49643"/>
                    <a:lumOff val="-25950"/>
                  </a:schemeClr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pPr>
            <a:r>
              <a:rPr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Venmo: @JubileeHomeNC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o We Serve - Demographics"/>
          <p:cNvSpPr txBox="1">
            <a:spLocks noGrp="1"/>
          </p:cNvSpPr>
          <p:nvPr>
            <p:ph type="title"/>
          </p:nvPr>
        </p:nvSpPr>
        <p:spPr>
          <a:xfrm>
            <a:off x="914400" y="2522648"/>
            <a:ext cx="16459200" cy="12954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graphicFrame>
        <p:nvGraphicFramePr>
          <p:cNvPr id="155" name="Age"/>
          <p:cNvGraphicFramePr/>
          <p:nvPr>
            <p:extLst>
              <p:ext uri="{D42A27DB-BD31-4B8C-83A1-F6EECF244321}">
                <p14:modId xmlns:p14="http://schemas.microsoft.com/office/powerpoint/2010/main" val="2199588398"/>
              </p:ext>
            </p:extLst>
          </p:nvPr>
        </p:nvGraphicFramePr>
        <p:xfrm>
          <a:off x="1819019" y="4378602"/>
          <a:ext cx="4785926" cy="551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08" t="24883" r="8874" b="6658"/>
          <a:stretch/>
        </p:blipFill>
        <p:spPr>
          <a:xfrm>
            <a:off x="59635" y="2677464"/>
            <a:ext cx="18168731" cy="79851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Who We Serve - Challenges"/>
          <p:cNvSpPr txBox="1">
            <a:spLocks noGrp="1"/>
          </p:cNvSpPr>
          <p:nvPr>
            <p:ph type="title"/>
          </p:nvPr>
        </p:nvSpPr>
        <p:spPr>
          <a:xfrm>
            <a:off x="688668" y="2529340"/>
            <a:ext cx="16459201" cy="1295401"/>
          </a:xfrm>
          <a:prstGeom prst="rect">
            <a:avLst/>
          </a:prstGeom>
        </p:spPr>
        <p:txBody>
          <a:bodyPr/>
          <a:lstStyle/>
          <a:p>
            <a:r>
              <a:rPr dirty="0"/>
              <a:t>Who We Serve - Challenges</a:t>
            </a:r>
          </a:p>
        </p:txBody>
      </p:sp>
      <p:sp>
        <p:nvSpPr>
          <p:cNvPr id="159" name="Past and present barriers can make it difficult to access services and stay engaged."/>
          <p:cNvSpPr txBox="1">
            <a:spLocks noGrp="1"/>
          </p:cNvSpPr>
          <p:nvPr>
            <p:ph type="body" idx="21"/>
          </p:nvPr>
        </p:nvSpPr>
        <p:spPr>
          <a:xfrm>
            <a:off x="914399" y="3407853"/>
            <a:ext cx="16459202" cy="6244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85000" lnSpcReduction="10000"/>
          </a:bodyPr>
          <a:lstStyle>
            <a:lvl1pPr>
              <a:defRPr sz="3900" spc="-39"/>
            </a:lvl1pPr>
          </a:lstStyle>
          <a:p>
            <a:r>
              <a:rPr b="1" dirty="0">
                <a:latin typeface="Cambria" panose="02040503050406030204" pitchFamily="18" charset="0"/>
                <a:ea typeface="Baskerville" panose="02020502070401020303" pitchFamily="18" charset="0"/>
              </a:rPr>
              <a:t>Past and present barriers can make it difficult to access services and stay engaged.</a:t>
            </a:r>
          </a:p>
        </p:txBody>
      </p:sp>
      <p:graphicFrame>
        <p:nvGraphicFramePr>
          <p:cNvPr id="160" name="2D Column Chart"/>
          <p:cNvGraphicFramePr/>
          <p:nvPr/>
        </p:nvGraphicFramePr>
        <p:xfrm>
          <a:off x="3805045" y="3946478"/>
          <a:ext cx="12411233" cy="7823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Our Staff"/>
          <p:cNvSpPr txBox="1">
            <a:spLocks noGrp="1"/>
          </p:cNvSpPr>
          <p:nvPr>
            <p:ph type="title"/>
          </p:nvPr>
        </p:nvSpPr>
        <p:spPr>
          <a:xfrm>
            <a:off x="-708660" y="1714500"/>
            <a:ext cx="7318004" cy="1905001"/>
          </a:xfrm>
        </p:spPr>
        <p:txBody>
          <a:bodyPr lIns="38100" tIns="38100" rIns="38100" bIns="38100" anchor="b">
            <a:normAutofit/>
          </a:bodyPr>
          <a:lstStyle>
            <a:lvl1pPr defTabSz="2267711">
              <a:defRPr sz="7812" spc="-78"/>
            </a:lvl1pPr>
          </a:lstStyle>
          <a:p>
            <a:pPr defTabSz="1828800"/>
            <a:r>
              <a:rPr lang="en-US" sz="6300" spc="-63" dirty="0"/>
              <a:t>Our Staff</a:t>
            </a:r>
          </a:p>
        </p:txBody>
      </p:sp>
      <p:sp>
        <p:nvSpPr>
          <p:cNvPr id="173" name="Staff from left to right:"/>
          <p:cNvSpPr txBox="1"/>
          <p:nvPr/>
        </p:nvSpPr>
        <p:spPr>
          <a:xfrm>
            <a:off x="388620" y="5188267"/>
            <a:ext cx="5783580" cy="406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normAutofit/>
          </a:bodyPr>
          <a:lstStyle>
            <a:lvl1pPr>
              <a:defRPr sz="4200"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defTabSz="619125">
              <a:lnSpc>
                <a:spcPct val="100000"/>
              </a:lnSpc>
              <a:spcAft>
                <a:spcPts val="450"/>
              </a:spcAft>
            </a:pPr>
            <a:r>
              <a:rPr lang="en-US" sz="3300" spc="-33" dirty="0">
                <a:latin typeface="Graphik-SemiboldItalic"/>
                <a:sym typeface="Graphik Semibold"/>
              </a:rPr>
              <a:t>L</a:t>
            </a:r>
            <a:r>
              <a:rPr sz="3300" spc="-33" dirty="0">
                <a:latin typeface="Graphik-SemiboldItalic"/>
                <a:sym typeface="Graphik Semibold"/>
              </a:rPr>
              <a:t>eft to right:</a:t>
            </a:r>
            <a:r>
              <a:rPr lang="en-US" sz="3300" spc="-33" dirty="0">
                <a:latin typeface="Graphik-SemiboldItalic"/>
                <a:sym typeface="Graphik Semibold"/>
              </a:rPr>
              <a:t> Leticia Soria, Donald Baker, Hasan Salih, David Logan, and David Crispell</a:t>
            </a:r>
            <a:r>
              <a:rPr sz="3300" spc="-33" dirty="0">
                <a:latin typeface="Graphik-SemiboldItalic"/>
                <a:sym typeface="Graphik Semibold"/>
              </a:rPr>
              <a:t> 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7A64CB3-D15D-2645-85AC-5D5CCE3ED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41" y="2666999"/>
            <a:ext cx="11681460" cy="87610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16" t="18964" r="9093" b="26972"/>
          <a:stretch/>
        </p:blipFill>
        <p:spPr>
          <a:xfrm>
            <a:off x="1" y="3056284"/>
            <a:ext cx="18288000" cy="6798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9359128"/>
            <a:ext cx="18128973" cy="991041"/>
          </a:xfrm>
          <a:prstGeom prst="rect">
            <a:avLst/>
          </a:prstGeom>
          <a:solidFill>
            <a:srgbClr val="2DB1A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1828800"/>
            <a:r>
              <a:rPr lang="en-US" sz="3300" dirty="0"/>
              <a:t>In Spring 2021, we bought the duplex across the street from Jubilee Home and renovated it creating4 units of permanently affordable low barrier housing</a:t>
            </a:r>
          </a:p>
        </p:txBody>
      </p:sp>
    </p:spTree>
    <p:extLst>
      <p:ext uri="{BB962C8B-B14F-4D97-AF65-F5344CB8AC3E}">
        <p14:creationId xmlns:p14="http://schemas.microsoft.com/office/powerpoint/2010/main" val="28944811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efore Jubilee Ho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Before Jubilee Home</a:t>
            </a:r>
          </a:p>
        </p:txBody>
      </p:sp>
      <p:sp>
        <p:nvSpPr>
          <p:cNvPr id="163" name="Residents came to us from…"/>
          <p:cNvSpPr txBox="1">
            <a:spLocks noGrp="1"/>
          </p:cNvSpPr>
          <p:nvPr>
            <p:ph type="body" idx="21"/>
          </p:nvPr>
        </p:nvSpPr>
        <p:spPr>
          <a:xfrm>
            <a:off x="-3721995" y="3845433"/>
            <a:ext cx="16459202" cy="6244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Residents came to us from…</a:t>
            </a:r>
          </a:p>
        </p:txBody>
      </p:sp>
      <p:graphicFrame>
        <p:nvGraphicFramePr>
          <p:cNvPr id="164" name="2D Donut Chart"/>
          <p:cNvGraphicFramePr/>
          <p:nvPr>
            <p:extLst>
              <p:ext uri="{D42A27DB-BD31-4B8C-83A1-F6EECF244321}">
                <p14:modId xmlns:p14="http://schemas.microsoft.com/office/powerpoint/2010/main" val="3564147218"/>
              </p:ext>
            </p:extLst>
          </p:nvPr>
        </p:nvGraphicFramePr>
        <p:xfrm>
          <a:off x="760342" y="-1860687"/>
          <a:ext cx="19092200" cy="1909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Partners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3834246"/>
            <a:ext cx="16461433" cy="7252855"/>
          </a:xfrm>
        </p:spPr>
        <p:txBody>
          <a:bodyPr numCol="2">
            <a:normAutofit/>
          </a:bodyPr>
          <a:lstStyle/>
          <a:p>
            <a:r>
              <a:rPr lang="en-US" b="1" dirty="0" err="1"/>
              <a:t>DCo</a:t>
            </a:r>
            <a:r>
              <a:rPr lang="en-US" b="1" dirty="0"/>
              <a:t> jail mental health unit</a:t>
            </a:r>
          </a:p>
          <a:p>
            <a:endParaRPr lang="en-US" b="1" dirty="0"/>
          </a:p>
          <a:p>
            <a:r>
              <a:rPr lang="en-US" b="1" dirty="0"/>
              <a:t>Drug Court</a:t>
            </a:r>
          </a:p>
          <a:p>
            <a:endParaRPr lang="en-US" b="1" dirty="0"/>
          </a:p>
          <a:p>
            <a:r>
              <a:rPr lang="en-US" b="1" dirty="0"/>
              <a:t>Welcome Home</a:t>
            </a:r>
          </a:p>
          <a:p>
            <a:endParaRPr lang="en-US" b="1" dirty="0"/>
          </a:p>
          <a:p>
            <a:r>
              <a:rPr lang="en-US" b="1" dirty="0" err="1"/>
              <a:t>DCo</a:t>
            </a:r>
            <a:r>
              <a:rPr lang="en-US" b="1" dirty="0"/>
              <a:t> Local Reentry Council</a:t>
            </a:r>
          </a:p>
          <a:p>
            <a:endParaRPr lang="en-US" b="1" dirty="0"/>
          </a:p>
          <a:p>
            <a:r>
              <a:rPr lang="en-US" b="1" dirty="0"/>
              <a:t>District 14 Community Corrections</a:t>
            </a:r>
          </a:p>
          <a:p>
            <a:endParaRPr lang="en-US" b="1" dirty="0"/>
          </a:p>
          <a:p>
            <a:r>
              <a:rPr lang="en-US" b="1" dirty="0"/>
              <a:t> Durham Recovery Response Center</a:t>
            </a:r>
          </a:p>
          <a:p>
            <a:endParaRPr lang="en-US" b="1" dirty="0"/>
          </a:p>
          <a:p>
            <a:r>
              <a:rPr lang="en-US" b="1" dirty="0"/>
              <a:t>Durham Outpatient</a:t>
            </a:r>
          </a:p>
          <a:p>
            <a:endParaRPr lang="en-US" b="1" dirty="0"/>
          </a:p>
          <a:p>
            <a:r>
              <a:rPr lang="en-US" b="1" dirty="0"/>
              <a:t>Religious Coalition for a Nonviolent Durham</a:t>
            </a:r>
          </a:p>
          <a:p>
            <a:endParaRPr lang="en-US" b="1" dirty="0"/>
          </a:p>
          <a:p>
            <a:r>
              <a:rPr lang="en-US" b="1" dirty="0"/>
              <a:t>Criminal Justice Resource Center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914400" y="10953269"/>
            <a:ext cx="16459202" cy="624460"/>
          </a:xfrm>
        </p:spPr>
        <p:txBody>
          <a:bodyPr/>
          <a:lstStyle/>
          <a:p>
            <a:r>
              <a:rPr lang="en-US" dirty="0"/>
              <a:t>As well as community referrals and state facilities</a:t>
            </a:r>
          </a:p>
        </p:txBody>
      </p:sp>
    </p:spTree>
    <p:extLst>
      <p:ext uri="{BB962C8B-B14F-4D97-AF65-F5344CB8AC3E}">
        <p14:creationId xmlns:p14="http://schemas.microsoft.com/office/powerpoint/2010/main" val="32597598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94" t="5389" r="6133" b="6159"/>
          <a:stretch/>
        </p:blipFill>
        <p:spPr>
          <a:xfrm>
            <a:off x="187036" y="1792152"/>
            <a:ext cx="17861972" cy="101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123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fter Jubilee Ho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After Jubilee Home</a:t>
            </a:r>
          </a:p>
        </p:txBody>
      </p:sp>
      <p:sp>
        <p:nvSpPr>
          <p:cNvPr id="167" name="Residents went to…"/>
          <p:cNvSpPr txBox="1">
            <a:spLocks noGrp="1"/>
          </p:cNvSpPr>
          <p:nvPr>
            <p:ph type="body" idx="21"/>
          </p:nvPr>
        </p:nvSpPr>
        <p:spPr>
          <a:xfrm>
            <a:off x="-4898193" y="3540777"/>
            <a:ext cx="16459202" cy="120573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Residents went to…</a:t>
            </a:r>
          </a:p>
        </p:txBody>
      </p:sp>
      <p:graphicFrame>
        <p:nvGraphicFramePr>
          <p:cNvPr id="168" name="2D Donut Chart"/>
          <p:cNvGraphicFramePr/>
          <p:nvPr>
            <p:extLst>
              <p:ext uri="{D42A27DB-BD31-4B8C-83A1-F6EECF244321}">
                <p14:modId xmlns:p14="http://schemas.microsoft.com/office/powerpoint/2010/main" val="1506493996"/>
              </p:ext>
            </p:extLst>
          </p:nvPr>
        </p:nvGraphicFramePr>
        <p:xfrm>
          <a:off x="164557" y="-1581983"/>
          <a:ext cx="19019780" cy="1901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9" name="*Some residents fit into multiple categories"/>
          <p:cNvSpPr txBox="1"/>
          <p:nvPr/>
        </p:nvSpPr>
        <p:spPr>
          <a:xfrm>
            <a:off x="12982774" y="11312876"/>
            <a:ext cx="4171014" cy="326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sz="1800" dirty="0"/>
              <a:t>*Some residents fit into multiple categories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218</Words>
  <Application>Microsoft Office PowerPoint</Application>
  <PresentationFormat>Custom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Bahnschrift Light SemiCondensed</vt:lpstr>
      <vt:lpstr>Cambria</vt:lpstr>
      <vt:lpstr>Canela Bold</vt:lpstr>
      <vt:lpstr>Canela Deck Regular</vt:lpstr>
      <vt:lpstr>Canela Regular</vt:lpstr>
      <vt:lpstr>Canela Text Regular</vt:lpstr>
      <vt:lpstr>Graphik</vt:lpstr>
      <vt:lpstr>Graphik-Medium</vt:lpstr>
      <vt:lpstr>Graphik-SemiboldItalic</vt:lpstr>
      <vt:lpstr>Helvetica Neue</vt:lpstr>
      <vt:lpstr>PT Serif</vt:lpstr>
      <vt:lpstr>23_ClassicWhite</vt:lpstr>
      <vt:lpstr>PowerPoint Presentation</vt:lpstr>
      <vt:lpstr>PowerPoint Presentation</vt:lpstr>
      <vt:lpstr>Who We Serve - Challenges</vt:lpstr>
      <vt:lpstr>Our Staff</vt:lpstr>
      <vt:lpstr>PowerPoint Presentation</vt:lpstr>
      <vt:lpstr>Before Jubilee Home</vt:lpstr>
      <vt:lpstr>Referral Partners</vt:lpstr>
      <vt:lpstr>PowerPoint Presentation</vt:lpstr>
      <vt:lpstr>After Jubilee Home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Jubilee Home</dc:creator>
  <cp:lastModifiedBy>NCACC Loaner</cp:lastModifiedBy>
  <cp:revision>8</cp:revision>
  <dcterms:modified xsi:type="dcterms:W3CDTF">2022-03-29T17:39:49Z</dcterms:modified>
</cp:coreProperties>
</file>