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swald" panose="00000500000000000000" pitchFamily="2" charset="0"/>
      <p:regular r:id="rId19"/>
      <p:bold r:id="rId20"/>
    </p:embeddedFont>
    <p:embeddedFont>
      <p:font typeface="Oswald Light" panose="000004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loskey, Alexis" initials="MA" lastIdx="1" clrIdx="0">
    <p:extLst>
      <p:ext uri="{19B8F6BF-5375-455C-9EA6-DF929625EA0E}">
        <p15:presenceInfo xmlns:p15="http://schemas.microsoft.com/office/powerpoint/2012/main" userId="S-1-5-21-2024717482-1045227336-3731048429-44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AB833-DFD2-4CF9-9CAA-02AED29229FD}" v="22" dt="2021-12-06T17:45:38.723"/>
    <p1510:client id="{E3913433-0FEB-45A6-98E4-F7B5323191BD}" v="1" dt="2021-12-06T03:13:43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kland, Tim" userId="c7d12078-9502-4fa3-9591-7e0b056bfd65" providerId="ADAL" clId="{32D0FA48-6488-484A-AF30-AB25D327648D}"/>
    <pc:docChg chg="custSel addSld modSld">
      <pc:chgData name="Buckland, Tim" userId="c7d12078-9502-4fa3-9591-7e0b056bfd65" providerId="ADAL" clId="{32D0FA48-6488-484A-AF30-AB25D327648D}" dt="2021-11-30T17:13:21.709" v="190" actId="20577"/>
      <pc:docMkLst>
        <pc:docMk/>
      </pc:docMkLst>
      <pc:sldChg chg="delSp modSp mod">
        <pc:chgData name="Buckland, Tim" userId="c7d12078-9502-4fa3-9591-7e0b056bfd65" providerId="ADAL" clId="{32D0FA48-6488-484A-AF30-AB25D327648D}" dt="2021-11-30T13:18:22.612" v="69" actId="478"/>
        <pc:sldMkLst>
          <pc:docMk/>
          <pc:sldMk cId="3934316265" sldId="258"/>
        </pc:sldMkLst>
        <pc:spChg chg="mod">
          <ac:chgData name="Buckland, Tim" userId="c7d12078-9502-4fa3-9591-7e0b056bfd65" providerId="ADAL" clId="{32D0FA48-6488-484A-AF30-AB25D327648D}" dt="2021-11-29T19:29:30.359" v="64" actId="1076"/>
          <ac:spMkLst>
            <pc:docMk/>
            <pc:sldMk cId="3934316265" sldId="258"/>
            <ac:spMk id="4" creationId="{00000000-0000-0000-0000-000000000000}"/>
          </ac:spMkLst>
        </pc:spChg>
        <pc:spChg chg="del">
          <ac:chgData name="Buckland, Tim" userId="c7d12078-9502-4fa3-9591-7e0b056bfd65" providerId="ADAL" clId="{32D0FA48-6488-484A-AF30-AB25D327648D}" dt="2021-11-30T13:18:20.205" v="67" actId="478"/>
          <ac:spMkLst>
            <pc:docMk/>
            <pc:sldMk cId="3934316265" sldId="258"/>
            <ac:spMk id="13" creationId="{00000000-0000-0000-0000-000000000000}"/>
          </ac:spMkLst>
        </pc:spChg>
        <pc:spChg chg="del">
          <ac:chgData name="Buckland, Tim" userId="c7d12078-9502-4fa3-9591-7e0b056bfd65" providerId="ADAL" clId="{32D0FA48-6488-484A-AF30-AB25D327648D}" dt="2021-11-30T13:18:22.612" v="69" actId="478"/>
          <ac:spMkLst>
            <pc:docMk/>
            <pc:sldMk cId="3934316265" sldId="258"/>
            <ac:spMk id="14" creationId="{00000000-0000-0000-0000-000000000000}"/>
          </ac:spMkLst>
        </pc:spChg>
        <pc:spChg chg="del">
          <ac:chgData name="Buckland, Tim" userId="c7d12078-9502-4fa3-9591-7e0b056bfd65" providerId="ADAL" clId="{32D0FA48-6488-484A-AF30-AB25D327648D}" dt="2021-11-30T13:18:21.322" v="68" actId="478"/>
          <ac:spMkLst>
            <pc:docMk/>
            <pc:sldMk cId="3934316265" sldId="258"/>
            <ac:spMk id="15" creationId="{00000000-0000-0000-0000-000000000000}"/>
          </ac:spMkLst>
        </pc:spChg>
      </pc:sldChg>
      <pc:sldChg chg="modSp mod">
        <pc:chgData name="Buckland, Tim" userId="c7d12078-9502-4fa3-9591-7e0b056bfd65" providerId="ADAL" clId="{32D0FA48-6488-484A-AF30-AB25D327648D}" dt="2021-11-29T19:29:14.458" v="63" actId="1076"/>
        <pc:sldMkLst>
          <pc:docMk/>
          <pc:sldMk cId="3255100555" sldId="259"/>
        </pc:sldMkLst>
        <pc:spChg chg="mod">
          <ac:chgData name="Buckland, Tim" userId="c7d12078-9502-4fa3-9591-7e0b056bfd65" providerId="ADAL" clId="{32D0FA48-6488-484A-AF30-AB25D327648D}" dt="2021-11-29T19:29:14.458" v="63" actId="1076"/>
          <ac:spMkLst>
            <pc:docMk/>
            <pc:sldMk cId="3255100555" sldId="259"/>
            <ac:spMk id="7" creationId="{DF721FB4-671E-4406-8F95-E98DB06203E9}"/>
          </ac:spMkLst>
        </pc:spChg>
      </pc:sldChg>
      <pc:sldChg chg="modSp mod">
        <pc:chgData name="Buckland, Tim" userId="c7d12078-9502-4fa3-9591-7e0b056bfd65" providerId="ADAL" clId="{32D0FA48-6488-484A-AF30-AB25D327648D}" dt="2021-11-30T17:13:21.709" v="190" actId="20577"/>
        <pc:sldMkLst>
          <pc:docMk/>
          <pc:sldMk cId="1997992023" sldId="260"/>
        </pc:sldMkLst>
        <pc:spChg chg="mod">
          <ac:chgData name="Buckland, Tim" userId="c7d12078-9502-4fa3-9591-7e0b056bfd65" providerId="ADAL" clId="{32D0FA48-6488-484A-AF30-AB25D327648D}" dt="2021-11-30T17:13:21.709" v="190" actId="20577"/>
          <ac:spMkLst>
            <pc:docMk/>
            <pc:sldMk cId="1997992023" sldId="260"/>
            <ac:spMk id="2" creationId="{1A741778-D813-44C8-A7C1-E9F158AC5A0E}"/>
          </ac:spMkLst>
        </pc:spChg>
        <pc:spChg chg="mod">
          <ac:chgData name="Buckland, Tim" userId="c7d12078-9502-4fa3-9591-7e0b056bfd65" providerId="ADAL" clId="{32D0FA48-6488-484A-AF30-AB25D327648D}" dt="2021-11-29T19:29:09.188" v="62" actId="1076"/>
          <ac:spMkLst>
            <pc:docMk/>
            <pc:sldMk cId="1997992023" sldId="260"/>
            <ac:spMk id="4" creationId="{C6E5BBA4-1527-4B17-8D1A-9327F9157F23}"/>
          </ac:spMkLst>
        </pc:spChg>
        <pc:picChg chg="mod">
          <ac:chgData name="Buckland, Tim" userId="c7d12078-9502-4fa3-9591-7e0b056bfd65" providerId="ADAL" clId="{32D0FA48-6488-484A-AF30-AB25D327648D}" dt="2021-11-29T17:43:41.403" v="61" actId="1076"/>
          <ac:picMkLst>
            <pc:docMk/>
            <pc:sldMk cId="1997992023" sldId="260"/>
            <ac:picMk id="6" creationId="{1BD15E84-A83C-4596-86E8-AA8A9F94D4EA}"/>
          </ac:picMkLst>
        </pc:picChg>
      </pc:sldChg>
      <pc:sldChg chg="new">
        <pc:chgData name="Buckland, Tim" userId="c7d12078-9502-4fa3-9591-7e0b056bfd65" providerId="ADAL" clId="{32D0FA48-6488-484A-AF30-AB25D327648D}" dt="2021-11-30T13:16:46.534" v="65" actId="680"/>
        <pc:sldMkLst>
          <pc:docMk/>
          <pc:sldMk cId="1693415555" sldId="261"/>
        </pc:sldMkLst>
      </pc:sldChg>
      <pc:sldChg chg="new">
        <pc:chgData name="Buckland, Tim" userId="c7d12078-9502-4fa3-9591-7e0b056bfd65" providerId="ADAL" clId="{32D0FA48-6488-484A-AF30-AB25D327648D}" dt="2021-11-30T13:16:48.893" v="66" actId="680"/>
        <pc:sldMkLst>
          <pc:docMk/>
          <pc:sldMk cId="1510069115" sldId="262"/>
        </pc:sldMkLst>
      </pc:sldChg>
    </pc:docChg>
  </pc:docChgLst>
  <pc:docChgLst>
    <pc:chgData name="Loeper, Jessica" userId="S::jloeper@nhcgov.com::3ae6dd27-9290-483d-8941-2b08e599de71" providerId="AD" clId="Web-{74663FEF-A4CF-44E5-9AEB-490005EE006B}"/>
    <pc:docChg chg="modSld">
      <pc:chgData name="Loeper, Jessica" userId="S::jloeper@nhcgov.com::3ae6dd27-9290-483d-8941-2b08e599de71" providerId="AD" clId="Web-{74663FEF-A4CF-44E5-9AEB-490005EE006B}" dt="2021-11-30T17:21:57.055" v="47" actId="14100"/>
      <pc:docMkLst>
        <pc:docMk/>
      </pc:docMkLst>
      <pc:sldChg chg="modSp">
        <pc:chgData name="Loeper, Jessica" userId="S::jloeper@nhcgov.com::3ae6dd27-9290-483d-8941-2b08e599de71" providerId="AD" clId="Web-{74663FEF-A4CF-44E5-9AEB-490005EE006B}" dt="2021-11-30T17:21:57.055" v="47" actId="14100"/>
        <pc:sldMkLst>
          <pc:docMk/>
          <pc:sldMk cId="1997992023" sldId="260"/>
        </pc:sldMkLst>
        <pc:spChg chg="mod">
          <ac:chgData name="Loeper, Jessica" userId="S::jloeper@nhcgov.com::3ae6dd27-9290-483d-8941-2b08e599de71" providerId="AD" clId="Web-{74663FEF-A4CF-44E5-9AEB-490005EE006B}" dt="2021-11-30T17:21:57.055" v="47" actId="14100"/>
          <ac:spMkLst>
            <pc:docMk/>
            <pc:sldMk cId="1997992023" sldId="260"/>
            <ac:spMk id="2" creationId="{1A741778-D813-44C8-A7C1-E9F158AC5A0E}"/>
          </ac:spMkLst>
        </pc:spChg>
      </pc:sldChg>
    </pc:docChg>
  </pc:docChgLst>
  <pc:docChgLst>
    <pc:chgData name="Hewett, Cindy" userId="S::chewett@nhcgov.com::7fa6f0ed-8439-4955-a83c-df02c57a5500" providerId="AD" clId="Web-{DE7AB833-DFD2-4CF9-9CAA-02AED29229FD}"/>
    <pc:docChg chg="modSld">
      <pc:chgData name="Hewett, Cindy" userId="S::chewett@nhcgov.com::7fa6f0ed-8439-4955-a83c-df02c57a5500" providerId="AD" clId="Web-{DE7AB833-DFD2-4CF9-9CAA-02AED29229FD}" dt="2021-12-06T17:45:38.708" v="19" actId="20577"/>
      <pc:docMkLst>
        <pc:docMk/>
      </pc:docMkLst>
      <pc:sldChg chg="modSp">
        <pc:chgData name="Hewett, Cindy" userId="S::chewett@nhcgov.com::7fa6f0ed-8439-4955-a83c-df02c57a5500" providerId="AD" clId="Web-{DE7AB833-DFD2-4CF9-9CAA-02AED29229FD}" dt="2021-12-06T17:42:41.236" v="1" actId="20577"/>
        <pc:sldMkLst>
          <pc:docMk/>
          <pc:sldMk cId="1997992023" sldId="260"/>
        </pc:sldMkLst>
        <pc:spChg chg="mod">
          <ac:chgData name="Hewett, Cindy" userId="S::chewett@nhcgov.com::7fa6f0ed-8439-4955-a83c-df02c57a5500" providerId="AD" clId="Web-{DE7AB833-DFD2-4CF9-9CAA-02AED29229FD}" dt="2021-12-06T17:42:41.236" v="1" actId="20577"/>
          <ac:spMkLst>
            <pc:docMk/>
            <pc:sldMk cId="1997992023" sldId="260"/>
            <ac:spMk id="4" creationId="{C6E5BBA4-1527-4B17-8D1A-9327F9157F23}"/>
          </ac:spMkLst>
        </pc:spChg>
      </pc:sldChg>
      <pc:sldChg chg="addSp delSp modSp">
        <pc:chgData name="Hewett, Cindy" userId="S::chewett@nhcgov.com::7fa6f0ed-8439-4955-a83c-df02c57a5500" providerId="AD" clId="Web-{DE7AB833-DFD2-4CF9-9CAA-02AED29229FD}" dt="2021-12-06T17:45:38.708" v="19" actId="20577"/>
        <pc:sldMkLst>
          <pc:docMk/>
          <pc:sldMk cId="1999763331" sldId="264"/>
        </pc:sldMkLst>
        <pc:spChg chg="mod">
          <ac:chgData name="Hewett, Cindy" userId="S::chewett@nhcgov.com::7fa6f0ed-8439-4955-a83c-df02c57a5500" providerId="AD" clId="Web-{DE7AB833-DFD2-4CF9-9CAA-02AED29229FD}" dt="2021-12-06T17:45:38.708" v="19" actId="20577"/>
          <ac:spMkLst>
            <pc:docMk/>
            <pc:sldMk cId="1999763331" sldId="264"/>
            <ac:spMk id="4" creationId="{A7D2C582-5895-4E27-A852-35C9C7301208}"/>
          </ac:spMkLst>
        </pc:spChg>
        <pc:spChg chg="add del mod">
          <ac:chgData name="Hewett, Cindy" userId="S::chewett@nhcgov.com::7fa6f0ed-8439-4955-a83c-df02c57a5500" providerId="AD" clId="Web-{DE7AB833-DFD2-4CF9-9CAA-02AED29229FD}" dt="2021-12-06T17:43:30.143" v="3"/>
          <ac:spMkLst>
            <pc:docMk/>
            <pc:sldMk cId="1999763331" sldId="264"/>
            <ac:spMk id="5" creationId="{CAEA58A7-07BB-4B76-BBF7-18B59C4C5F80}"/>
          </ac:spMkLst>
        </pc:spChg>
        <pc:spChg chg="mod">
          <ac:chgData name="Hewett, Cindy" userId="S::chewett@nhcgov.com::7fa6f0ed-8439-4955-a83c-df02c57a5500" providerId="AD" clId="Web-{DE7AB833-DFD2-4CF9-9CAA-02AED29229FD}" dt="2021-12-06T17:44:30.378" v="12" actId="20577"/>
          <ac:spMkLst>
            <pc:docMk/>
            <pc:sldMk cId="1999763331" sldId="264"/>
            <ac:spMk id="11" creationId="{54F5CE73-4DBA-486E-838E-A307DADD8827}"/>
          </ac:spMkLst>
        </pc:spChg>
        <pc:picChg chg="add mod ord">
          <ac:chgData name="Hewett, Cindy" userId="S::chewett@nhcgov.com::7fa6f0ed-8439-4955-a83c-df02c57a5500" providerId="AD" clId="Web-{DE7AB833-DFD2-4CF9-9CAA-02AED29229FD}" dt="2021-12-06T17:44:18.753" v="10"/>
          <ac:picMkLst>
            <pc:docMk/>
            <pc:sldMk cId="1999763331" sldId="264"/>
            <ac:picMk id="6" creationId="{7346BE96-0872-418F-8166-666C445CD485}"/>
          </ac:picMkLst>
        </pc:picChg>
        <pc:picChg chg="del">
          <ac:chgData name="Hewett, Cindy" userId="S::chewett@nhcgov.com::7fa6f0ed-8439-4955-a83c-df02c57a5500" providerId="AD" clId="Web-{DE7AB833-DFD2-4CF9-9CAA-02AED29229FD}" dt="2021-12-06T17:42:57.220" v="2"/>
          <ac:picMkLst>
            <pc:docMk/>
            <pc:sldMk cId="1999763331" sldId="264"/>
            <ac:picMk id="10" creationId="{5FCB5C0C-6414-406A-885C-DA15743C43B6}"/>
          </ac:picMkLst>
        </pc:picChg>
      </pc:sldChg>
    </pc:docChg>
  </pc:docChgLst>
  <pc:docChgLst>
    <pc:chgData name="Hewett, Cindy" userId="7fa6f0ed-8439-4955-a83c-df02c57a5500" providerId="ADAL" clId="{E3913433-0FEB-45A6-98E4-F7B5323191BD}"/>
    <pc:docChg chg="delSld">
      <pc:chgData name="Hewett, Cindy" userId="7fa6f0ed-8439-4955-a83c-df02c57a5500" providerId="ADAL" clId="{E3913433-0FEB-45A6-98E4-F7B5323191BD}" dt="2021-12-06T03:13:54.517" v="1" actId="2696"/>
      <pc:docMkLst>
        <pc:docMk/>
      </pc:docMkLst>
      <pc:sldChg chg="del">
        <pc:chgData name="Hewett, Cindy" userId="7fa6f0ed-8439-4955-a83c-df02c57a5500" providerId="ADAL" clId="{E3913433-0FEB-45A6-98E4-F7B5323191BD}" dt="2021-12-06T03:13:51.168" v="0" actId="2696"/>
        <pc:sldMkLst>
          <pc:docMk/>
          <pc:sldMk cId="1693415555" sldId="261"/>
        </pc:sldMkLst>
      </pc:sldChg>
      <pc:sldChg chg="del">
        <pc:chgData name="Hewett, Cindy" userId="7fa6f0ed-8439-4955-a83c-df02c57a5500" providerId="ADAL" clId="{E3913433-0FEB-45A6-98E4-F7B5323191BD}" dt="2021-12-06T03:13:54.517" v="1" actId="2696"/>
        <pc:sldMkLst>
          <pc:docMk/>
          <pc:sldMk cId="151006911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1885-AB85-4B50-B061-A7382B18D07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4C6F-44CE-4CFF-8268-F13E87EE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County Departments:</a:t>
            </a:r>
          </a:p>
          <a:p>
            <a:r>
              <a:rPr lang="en-US" dirty="0"/>
              <a:t>IT</a:t>
            </a:r>
          </a:p>
          <a:p>
            <a:r>
              <a:rPr lang="en-US" dirty="0"/>
              <a:t>HHS</a:t>
            </a:r>
          </a:p>
          <a:p>
            <a:r>
              <a:rPr lang="en-US" dirty="0"/>
              <a:t>Communications &amp; Outreach</a:t>
            </a:r>
          </a:p>
          <a:p>
            <a:r>
              <a:rPr lang="en-US" dirty="0"/>
              <a:t>Library</a:t>
            </a:r>
          </a:p>
          <a:p>
            <a:endParaRPr lang="en-US" dirty="0"/>
          </a:p>
          <a:p>
            <a:r>
              <a:rPr lang="en-US" dirty="0"/>
              <a:t>Marketing: Communications &amp; Outreach</a:t>
            </a:r>
          </a:p>
          <a:p>
            <a:r>
              <a:rPr lang="en-US" dirty="0"/>
              <a:t>Administration: IT</a:t>
            </a:r>
          </a:p>
          <a:p>
            <a:r>
              <a:rPr lang="en-US" dirty="0"/>
              <a:t>Eligibility / Annual Review: HHS</a:t>
            </a:r>
          </a:p>
          <a:p>
            <a:r>
              <a:rPr lang="en-US" dirty="0"/>
              <a:t>:Applications can be picked up/dropped off: IT, HHS,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7744-C236-41F4-B522-FABE77535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2504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600" b="1" baseline="0">
                <a:latin typeface="Oswald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372855"/>
            <a:ext cx="9144000" cy="570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Oswald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466952"/>
            <a:ext cx="9144000" cy="45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latin typeface="Oswald" panose="00000500000000000000" pitchFamily="2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85172"/>
            <a:ext cx="9144000" cy="409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swald Light" panose="00000400000000000000" pitchFamily="2" charset="0"/>
              </a:defRPr>
            </a:lvl1pPr>
          </a:lstStyle>
          <a:p>
            <a:pPr lvl="0"/>
            <a:r>
              <a:rPr lang="en-US" dirty="0"/>
              <a:t>Presenter’s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3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B54"/>
                </a:solidFill>
                <a:latin typeface="Oswald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8206" y="1825625"/>
            <a:ext cx="9925594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3-5 bullet points or sub-points per slide</a:t>
            </a:r>
          </a:p>
          <a:p>
            <a:pPr lvl="1"/>
            <a:r>
              <a:rPr lang="en-US" dirty="0"/>
              <a:t>Keep text concise and brief</a:t>
            </a:r>
          </a:p>
          <a:p>
            <a:pPr lvl="1"/>
            <a:r>
              <a:rPr lang="en-US" dirty="0"/>
              <a:t>Avoid paragraphs of information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8206" y="1825625"/>
            <a:ext cx="459159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Bullet Points or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762206" y="1825625"/>
            <a:ext cx="4591594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or Image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B54"/>
                </a:solidFill>
                <a:latin typeface="Oswald" panose="00000500000000000000" pitchFamily="2" charset="0"/>
              </a:defRPr>
            </a:lvl1pPr>
          </a:lstStyle>
          <a:p>
            <a:r>
              <a:rPr lang="en-US" dirty="0"/>
              <a:t>Two-Content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272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6618" y="1681163"/>
            <a:ext cx="45693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Idea or Main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28206" y="2505075"/>
            <a:ext cx="4569369" cy="36845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Bullet Points, Image, or Graphic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B54"/>
                </a:solidFill>
                <a:latin typeface="Oswald" panose="00000500000000000000" pitchFamily="2" charset="0"/>
              </a:defRPr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782843" y="1764507"/>
            <a:ext cx="45693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Idea or Main Point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784431" y="2588419"/>
            <a:ext cx="4569369" cy="36845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Bullet Points, Image, or Graphic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3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2504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600" b="1" baseline="0">
                <a:latin typeface="Oswald" panose="000005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372855"/>
            <a:ext cx="9144000" cy="570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Oswald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466952"/>
            <a:ext cx="9144000" cy="45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latin typeface="Oswald" panose="00000500000000000000" pitchFamily="2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85172"/>
            <a:ext cx="9144000" cy="409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swald Light" panose="00000400000000000000" pitchFamily="2" charset="0"/>
              </a:defRPr>
            </a:lvl1pPr>
          </a:lstStyle>
          <a:p>
            <a:pPr lvl="0"/>
            <a:r>
              <a:rPr lang="en-US" dirty="0"/>
              <a:t>Presenter’s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8206" y="1825625"/>
            <a:ext cx="459159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Bullet Points or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762206" y="1825625"/>
            <a:ext cx="4591594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Points or Image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B54"/>
                </a:solidFill>
                <a:latin typeface="Oswald" panose="00000500000000000000" pitchFamily="2" charset="0"/>
              </a:defRPr>
            </a:lvl1pPr>
          </a:lstStyle>
          <a:p>
            <a:r>
              <a:rPr lang="en-US" dirty="0"/>
              <a:t>Two-Content Slide</a:t>
            </a:r>
          </a:p>
        </p:txBody>
      </p:sp>
    </p:spTree>
    <p:extLst>
      <p:ext uri="{BB962C8B-B14F-4D97-AF65-F5344CB8AC3E}">
        <p14:creationId xmlns:p14="http://schemas.microsoft.com/office/powerpoint/2010/main" val="323090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6618" y="1681163"/>
            <a:ext cx="45693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Idea or Main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28206" y="2505075"/>
            <a:ext cx="4569369" cy="36845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Bullet Points, Image, or Graphic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B54"/>
                </a:solidFill>
                <a:latin typeface="Oswald" panose="00000500000000000000" pitchFamily="2" charset="0"/>
              </a:defRPr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782843" y="1764507"/>
            <a:ext cx="45693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Idea or Main Point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784431" y="2588419"/>
            <a:ext cx="4569369" cy="36845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2B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Bullet Points, Image, or Graphic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8698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6983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6983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Slide </a:t>
            </a:r>
            <a:fld id="{F84EFB37-D74C-4374-B260-75ED93F28A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8206" y="593248"/>
            <a:ext cx="9925594" cy="852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49" r:id="rId5"/>
    <p:sldLayoutId id="2147483652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Broadband Assistance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New Hanover County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9708" y="4485146"/>
            <a:ext cx="10840360" cy="453391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	Tim Buckland					Cindy Hewett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9708" y="5101950"/>
            <a:ext cx="10840360" cy="409938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Intergovernmental Affairs Manager			NHC Deputy CIO</a:t>
            </a:r>
          </a:p>
        </p:txBody>
      </p:sp>
    </p:spTree>
    <p:extLst>
      <p:ext uri="{BB962C8B-B14F-4D97-AF65-F5344CB8AC3E}">
        <p14:creationId xmlns:p14="http://schemas.microsoft.com/office/powerpoint/2010/main" val="155662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950" y="722000"/>
            <a:ext cx="9925594" cy="852375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950" y="1721416"/>
            <a:ext cx="9925594" cy="4351338"/>
          </a:xfrm>
        </p:spPr>
        <p:txBody>
          <a:bodyPr/>
          <a:lstStyle/>
          <a:p>
            <a:r>
              <a:rPr lang="en-US" dirty="0">
                <a:latin typeface="+mn-lt"/>
              </a:rPr>
              <a:t>American Rescue Plan (ARP) adopted in March 2021</a:t>
            </a:r>
          </a:p>
          <a:p>
            <a:r>
              <a:rPr lang="en-US" dirty="0">
                <a:latin typeface="+mn-lt"/>
              </a:rPr>
              <a:t>New Hanover County spending framework approved April 2021</a:t>
            </a:r>
          </a:p>
          <a:p>
            <a:r>
              <a:rPr lang="en-US" dirty="0">
                <a:latin typeface="+mn-lt"/>
              </a:rPr>
              <a:t>ARP Rules allow for broadband initiatives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Infrastructure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Assistance to households</a:t>
            </a:r>
          </a:p>
          <a:p>
            <a:r>
              <a:rPr lang="en-US" dirty="0">
                <a:latin typeface="+mn-lt"/>
              </a:rPr>
              <a:t>Need identified as affordability</a:t>
            </a:r>
          </a:p>
          <a:p>
            <a:r>
              <a:rPr lang="en-US" dirty="0">
                <a:latin typeface="+mn-lt"/>
              </a:rPr>
              <a:t>$2.8 million in ARP funds committed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3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65950" y="1727835"/>
            <a:ext cx="4591594" cy="4351338"/>
          </a:xfrm>
        </p:spPr>
        <p:txBody>
          <a:bodyPr/>
          <a:lstStyle/>
          <a:p>
            <a:r>
              <a:rPr lang="en-US" dirty="0">
                <a:latin typeface="+mn-lt"/>
              </a:rPr>
              <a:t>Focused on households with schoolchildren</a:t>
            </a:r>
          </a:p>
          <a:p>
            <a:r>
              <a:rPr lang="en-US" dirty="0">
                <a:latin typeface="+mn-lt"/>
              </a:rPr>
              <a:t>Eligibility guided by participation in DHHS economic services</a:t>
            </a:r>
          </a:p>
          <a:p>
            <a:r>
              <a:rPr lang="en-US" dirty="0">
                <a:latin typeface="+mn-lt"/>
              </a:rPr>
              <a:t>Designed to close the gap of learning in Internet era</a:t>
            </a:r>
          </a:p>
        </p:txBody>
      </p:sp>
      <p:pic>
        <p:nvPicPr>
          <p:cNvPr id="8" name="Content Placeholder 7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8A2CC357-3029-4E2D-BFB3-C01E21D39A9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8" y="2391569"/>
            <a:ext cx="4591050" cy="30607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5950" y="843211"/>
            <a:ext cx="9925594" cy="852375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Broadband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393431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21FB4-671E-4406-8F95-E98DB062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06" y="973250"/>
            <a:ext cx="9925594" cy="852375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Program Highlights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4FFE00-1224-41A3-9686-9EAD6574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Connects homes to high-speed service</a:t>
            </a:r>
          </a:p>
          <a:p>
            <a:r>
              <a:rPr lang="en-US" sz="3200" dirty="0">
                <a:latin typeface="+mn-lt"/>
              </a:rPr>
              <a:t>Pays customers’ monthly bills</a:t>
            </a:r>
          </a:p>
          <a:p>
            <a:r>
              <a:rPr lang="en-US" sz="3200" dirty="0">
                <a:latin typeface="+mn-lt"/>
              </a:rPr>
              <a:t>Past delinquencies not an issue</a:t>
            </a:r>
          </a:p>
          <a:p>
            <a:r>
              <a:rPr lang="en-US" sz="3200" dirty="0">
                <a:latin typeface="+mn-lt"/>
              </a:rPr>
              <a:t>Up to two years of service</a:t>
            </a:r>
          </a:p>
          <a:p>
            <a:r>
              <a:rPr lang="en-US" sz="3200" dirty="0">
                <a:latin typeface="+mn-lt"/>
              </a:rPr>
              <a:t>Eligibility audits to ensure compliance</a:t>
            </a:r>
          </a:p>
        </p:txBody>
      </p:sp>
    </p:spTree>
    <p:extLst>
      <p:ext uri="{BB962C8B-B14F-4D97-AF65-F5344CB8AC3E}">
        <p14:creationId xmlns:p14="http://schemas.microsoft.com/office/powerpoint/2010/main" val="325510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41778-D813-44C8-A7C1-E9F158AC5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206" y="1913414"/>
            <a:ext cx="4917031" cy="435133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+mn-lt"/>
                <a:ea typeface="Open Sans"/>
                <a:cs typeface="Open Sans"/>
              </a:rPr>
              <a:t>Application acceptance began with "soft launch" in July</a:t>
            </a:r>
          </a:p>
          <a:p>
            <a:r>
              <a:rPr lang="en-US" dirty="0">
                <a:latin typeface="+mn-lt"/>
                <a:ea typeface="Open Sans"/>
                <a:cs typeface="Open Sans"/>
              </a:rPr>
              <a:t>Communications campaign began in October</a:t>
            </a:r>
            <a:r>
              <a:rPr lang="en-US" dirty="0">
                <a:latin typeface="+mn-lt"/>
                <a:ea typeface="Open Sans"/>
                <a:cs typeface="Calibri"/>
              </a:rPr>
              <a:t> to encourage applications</a:t>
            </a:r>
            <a:endParaRPr lang="en-US">
              <a:latin typeface="Calibri"/>
              <a:ea typeface="Open Sans"/>
              <a:cs typeface="Open Sans"/>
            </a:endParaRPr>
          </a:p>
          <a:p>
            <a:r>
              <a:rPr lang="en-US" dirty="0">
                <a:latin typeface="+mn-lt"/>
                <a:ea typeface="Open Sans"/>
                <a:cs typeface="Open Sans"/>
              </a:rPr>
              <a:t>More than 500 applications received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More than 350 approved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6" name="Content Placeholder 5" descr="Businessperson pointing to digital tablet in meeting">
            <a:extLst>
              <a:ext uri="{FF2B5EF4-FFF2-40B4-BE49-F238E27FC236}">
                <a16:creationId xmlns:a16="http://schemas.microsoft.com/office/drawing/2014/main" id="{1BD15E84-A83C-4596-86E8-AA8A9F94D4E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913414"/>
            <a:ext cx="4591050" cy="305995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E5BBA4-1527-4B17-8D1A-9327F915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06" y="1061039"/>
            <a:ext cx="9925594" cy="852375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+mj-lt"/>
              </a:rPr>
              <a:t>Program Rollout</a:t>
            </a:r>
          </a:p>
        </p:txBody>
      </p:sp>
    </p:spTree>
    <p:extLst>
      <p:ext uri="{BB962C8B-B14F-4D97-AF65-F5344CB8AC3E}">
        <p14:creationId xmlns:p14="http://schemas.microsoft.com/office/powerpoint/2010/main" val="199799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667CBF-E1C8-4DB3-ACB2-4FB639CF7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560" y="1825625"/>
            <a:ext cx="5466080" cy="4351338"/>
          </a:xfrm>
        </p:spPr>
        <p:txBody>
          <a:bodyPr/>
          <a:lstStyle/>
          <a:p>
            <a:r>
              <a:rPr lang="en-US" dirty="0"/>
              <a:t>Collaborative effort with multiple County departments</a:t>
            </a:r>
          </a:p>
          <a:p>
            <a:r>
              <a:rPr lang="en-US" dirty="0"/>
              <a:t> Internet Service Providers</a:t>
            </a:r>
          </a:p>
          <a:p>
            <a:pPr lvl="1"/>
            <a:r>
              <a:rPr lang="en-US" dirty="0"/>
              <a:t>AT&amp;T</a:t>
            </a:r>
          </a:p>
          <a:p>
            <a:pPr lvl="1"/>
            <a:r>
              <a:rPr lang="en-US" dirty="0"/>
              <a:t>Spectrum</a:t>
            </a:r>
          </a:p>
          <a:p>
            <a:pPr marL="396875" lvl="1" indent="-342900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Customers will be offered the best service available to them at the time of their application. </a:t>
            </a:r>
          </a:p>
          <a:p>
            <a:pPr marL="511175" lvl="2" indent="403225"/>
            <a:r>
              <a:rPr lang="en-US" sz="2400" dirty="0"/>
              <a:t>Fiber or Ethernet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5366EA-7025-4ADD-AB72-E25C727C408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833870" y="1825625"/>
            <a:ext cx="4591050" cy="400724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D2C582-5895-4E27-A852-35C9C730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Specifics</a:t>
            </a:r>
          </a:p>
        </p:txBody>
      </p:sp>
    </p:spTree>
    <p:extLst>
      <p:ext uri="{BB962C8B-B14F-4D97-AF65-F5344CB8AC3E}">
        <p14:creationId xmlns:p14="http://schemas.microsoft.com/office/powerpoint/2010/main" val="37506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667CBF-E1C8-4DB3-ACB2-4FB639CF7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535" y="1825625"/>
            <a:ext cx="5348749" cy="3405136"/>
          </a:xfrm>
        </p:spPr>
        <p:txBody>
          <a:bodyPr/>
          <a:lstStyle/>
          <a:p>
            <a:r>
              <a:rPr lang="en-US" dirty="0"/>
              <a:t>Applications accepted online, by mail, in-person, or via phone. </a:t>
            </a:r>
          </a:p>
          <a:p>
            <a:r>
              <a:rPr lang="en-US" dirty="0"/>
              <a:t>Easy to complete</a:t>
            </a:r>
          </a:p>
          <a:p>
            <a:pPr lvl="1"/>
            <a:r>
              <a:rPr lang="en-US" dirty="0"/>
              <a:t>Valid email required</a:t>
            </a:r>
          </a:p>
          <a:p>
            <a:r>
              <a:rPr lang="en-US" dirty="0"/>
              <a:t>Dedicated phone number: (910) 798-7407</a:t>
            </a:r>
          </a:p>
          <a:p>
            <a:pPr lvl="1"/>
            <a:r>
              <a:rPr lang="en-US" dirty="0"/>
              <a:t>Monday- Friday (8:00AM- 5:00PM)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D2C582-5895-4E27-A852-35C9C730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>
                <a:latin typeface="Oswald"/>
              </a:rPr>
              <a:t>How to Apply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5CE73-4DBA-486E-838E-A307DADD8827}"/>
              </a:ext>
            </a:extLst>
          </p:cNvPr>
          <p:cNvSpPr txBox="1"/>
          <p:nvPr/>
        </p:nvSpPr>
        <p:spPr>
          <a:xfrm>
            <a:off x="1313870" y="5230761"/>
            <a:ext cx="10154265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New Hanover County Government 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ATTN: Broadband Assistance Program 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230 Government Center Drive, Suite 155 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Wilmington, NC 28403 </a:t>
            </a:r>
            <a:endParaRPr lang="en-US" sz="160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46BE96-0872-418F-8166-666C445CD48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881268" y="1921267"/>
            <a:ext cx="4845594" cy="2985304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976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667CBF-E1C8-4DB3-ACB2-4FB639CF7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2490" y="2189419"/>
            <a:ext cx="5348749" cy="17828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200" b="1" dirty="0"/>
              <a:t>Questions?</a:t>
            </a:r>
          </a:p>
        </p:txBody>
      </p:sp>
      <p:pic>
        <p:nvPicPr>
          <p:cNvPr id="6" name="Picture 2" descr="Free No Internet Cliparts, Download Free No Internet Cliparts png images,  Free ClipArts on Clipart Library">
            <a:extLst>
              <a:ext uri="{FF2B5EF4-FFF2-40B4-BE49-F238E27FC236}">
                <a16:creationId xmlns:a16="http://schemas.microsoft.com/office/drawing/2014/main" id="{D36D4250-2D36-4BFB-8DDC-E9FED57D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90" y="1825625"/>
            <a:ext cx="2649775" cy="28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17037"/>
      </p:ext>
    </p:extLst>
  </p:cSld>
  <p:clrMapOvr>
    <a:masterClrMapping/>
  </p:clrMapOvr>
</p:sld>
</file>

<file path=ppt/theme/theme1.xml><?xml version="1.0" encoding="utf-8"?>
<a:theme xmlns:a="http://schemas.openxmlformats.org/drawingml/2006/main" name="NHC Theme - 7-10-18">
  <a:themeElements>
    <a:clrScheme name="Custom 1">
      <a:dk1>
        <a:srgbClr val="002B54"/>
      </a:dk1>
      <a:lt1>
        <a:srgbClr val="FFFFFF"/>
      </a:lt1>
      <a:dk2>
        <a:srgbClr val="002B54"/>
      </a:dk2>
      <a:lt2>
        <a:srgbClr val="E7E6E6"/>
      </a:lt2>
      <a:accent1>
        <a:srgbClr val="002B54"/>
      </a:accent1>
      <a:accent2>
        <a:srgbClr val="2ABDBA"/>
      </a:accent2>
      <a:accent3>
        <a:srgbClr val="B22E51"/>
      </a:accent3>
      <a:accent4>
        <a:srgbClr val="8BBF55"/>
      </a:accent4>
      <a:accent5>
        <a:srgbClr val="F99D49"/>
      </a:accent5>
      <a:accent6>
        <a:srgbClr val="7DA1C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5D8439-C4D5-4B08-BD4A-3D054205A71C}" vid="{790906BA-C977-47DD-A536-5F5AE91873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</TotalTime>
  <Words>283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Oswald Light</vt:lpstr>
      <vt:lpstr>Arial</vt:lpstr>
      <vt:lpstr>Open Sans</vt:lpstr>
      <vt:lpstr>Oswald</vt:lpstr>
      <vt:lpstr>Calibri</vt:lpstr>
      <vt:lpstr>Courier New</vt:lpstr>
      <vt:lpstr>NHC Theme - 7-10-18</vt:lpstr>
      <vt:lpstr>Broadband Assistance</vt:lpstr>
      <vt:lpstr>Background</vt:lpstr>
      <vt:lpstr>Broadband Assistance Program</vt:lpstr>
      <vt:lpstr>Program Highlights</vt:lpstr>
      <vt:lpstr>Program Rollout</vt:lpstr>
      <vt:lpstr>Program Specifics</vt:lpstr>
      <vt:lpstr>How to Apply</vt:lpstr>
      <vt:lpstr>PowerPoint Presentation</vt:lpstr>
    </vt:vector>
  </TitlesOfParts>
  <Company>New Hanover County 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Assistance</dc:title>
  <dc:creator>Buckland, Tim</dc:creator>
  <cp:lastModifiedBy>Buckland, Tim</cp:lastModifiedBy>
  <cp:revision>26</cp:revision>
  <dcterms:created xsi:type="dcterms:W3CDTF">2021-11-29T15:42:22Z</dcterms:created>
  <dcterms:modified xsi:type="dcterms:W3CDTF">2021-12-06T17:53:18Z</dcterms:modified>
</cp:coreProperties>
</file>